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32"/>
  </p:notesMasterIdLst>
  <p:sldIdLst>
    <p:sldId id="1598" r:id="rId9"/>
    <p:sldId id="291" r:id="rId10"/>
    <p:sldId id="1553" r:id="rId11"/>
    <p:sldId id="1593" r:id="rId12"/>
    <p:sldId id="1603" r:id="rId13"/>
    <p:sldId id="1601" r:id="rId14"/>
    <p:sldId id="1602" r:id="rId15"/>
    <p:sldId id="1612" r:id="rId16"/>
    <p:sldId id="1555" r:id="rId17"/>
    <p:sldId id="1605" r:id="rId18"/>
    <p:sldId id="1604" r:id="rId19"/>
    <p:sldId id="1613" r:id="rId20"/>
    <p:sldId id="1557" r:id="rId21"/>
    <p:sldId id="1607" r:id="rId22"/>
    <p:sldId id="1617" r:id="rId23"/>
    <p:sldId id="1608" r:id="rId24"/>
    <p:sldId id="1615" r:id="rId25"/>
    <p:sldId id="1616" r:id="rId26"/>
    <p:sldId id="1606" r:id="rId27"/>
    <p:sldId id="1609" r:id="rId28"/>
    <p:sldId id="1610" r:id="rId29"/>
    <p:sldId id="1611" r:id="rId30"/>
    <p:sldId id="153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364" autoAdjust="0"/>
  </p:normalViewPr>
  <p:slideViewPr>
    <p:cSldViewPr snapToGrid="0">
      <p:cViewPr varScale="1">
        <p:scale>
          <a:sx n="81" d="100"/>
          <a:sy n="81" d="100"/>
        </p:scale>
        <p:origin x="639" y="39"/>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theme" Target="theme/theme1.xml"/><Relationship Id="rId8" Type="http://schemas.openxmlformats.org/officeDocument/2006/relationships/slideMaster" Target="slideMasters/slideMaster5.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a:t>One-Turn FAQ</a:t>
          </a:r>
          <a:endParaRPr lang="en-US" b="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11212" y="606"/>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102001"/>
        <a:ext cx="9192124" cy="608367"/>
      </dsp:txXfrm>
    </dsp:sp>
    <dsp:sp modelId="{C666B548-539D-48CC-9978-19DFCB85A75A}">
      <dsp:nvSpPr>
        <dsp:cNvPr id="0" name=""/>
        <dsp:cNvSpPr/>
      </dsp:nvSpPr>
      <dsp:spPr>
        <a:xfrm>
          <a:off x="193993" y="62640"/>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a:t>One-Turn FAQ</a:t>
          </a:r>
          <a:endParaRPr lang="en-US" sz="1300" b="0" kern="1200"/>
        </a:p>
      </dsp:txBody>
      <dsp:txXfrm>
        <a:off x="227534" y="96181"/>
        <a:ext cx="1450137" cy="620007"/>
      </dsp:txXfrm>
    </dsp:sp>
    <dsp:sp modelId="{2D160B43-7538-4F0A-BA8C-C1070175717C}">
      <dsp:nvSpPr>
        <dsp:cNvPr id="0" name=""/>
        <dsp:cNvSpPr/>
      </dsp:nvSpPr>
      <dsp:spPr>
        <a:xfrm>
          <a:off x="1711212" y="880472"/>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981867"/>
        <a:ext cx="9192124" cy="608367"/>
      </dsp:txXfrm>
    </dsp:sp>
    <dsp:sp modelId="{524E2A0A-A2A8-468E-AB1A-EE9E3CF4C53A}">
      <dsp:nvSpPr>
        <dsp:cNvPr id="0" name=""/>
        <dsp:cNvSpPr/>
      </dsp:nvSpPr>
      <dsp:spPr>
        <a:xfrm>
          <a:off x="193993" y="942506"/>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Intelligent Notification</a:t>
          </a:r>
        </a:p>
      </dsp:txBody>
      <dsp:txXfrm>
        <a:off x="227534" y="976047"/>
        <a:ext cx="1450137" cy="620007"/>
      </dsp:txXfrm>
    </dsp:sp>
    <dsp:sp modelId="{16AE5FB5-3084-436C-8B62-C05F0842FF2D}">
      <dsp:nvSpPr>
        <dsp:cNvPr id="0" name=""/>
        <dsp:cNvSpPr/>
      </dsp:nvSpPr>
      <dsp:spPr>
        <a:xfrm>
          <a:off x="1711212" y="1760338"/>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1861733"/>
        <a:ext cx="9192124" cy="608367"/>
      </dsp:txXfrm>
    </dsp:sp>
    <dsp:sp modelId="{A8DB239E-D8C2-4D7B-A6F2-4EF3AE7347B1}">
      <dsp:nvSpPr>
        <dsp:cNvPr id="0" name=""/>
        <dsp:cNvSpPr/>
      </dsp:nvSpPr>
      <dsp:spPr>
        <a:xfrm>
          <a:off x="193993" y="1822372"/>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One-Turn Intelligent Response</a:t>
          </a:r>
        </a:p>
      </dsp:txBody>
      <dsp:txXfrm>
        <a:off x="227534" y="1855913"/>
        <a:ext cx="1450137" cy="620007"/>
      </dsp:txXfrm>
    </dsp:sp>
    <dsp:sp modelId="{1CFE1E5C-B442-42A2-B6A7-1AA4336C444E}">
      <dsp:nvSpPr>
        <dsp:cNvPr id="0" name=""/>
        <dsp:cNvSpPr/>
      </dsp:nvSpPr>
      <dsp:spPr>
        <a:xfrm>
          <a:off x="1711212" y="2640204"/>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2741599"/>
        <a:ext cx="9192124" cy="608367"/>
      </dsp:txXfrm>
    </dsp:sp>
    <dsp:sp modelId="{A90D4B81-2203-4A89-B81D-302896296B5F}">
      <dsp:nvSpPr>
        <dsp:cNvPr id="0" name=""/>
        <dsp:cNvSpPr/>
      </dsp:nvSpPr>
      <dsp:spPr>
        <a:xfrm>
          <a:off x="193993" y="2702238"/>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Contextual Guided Assistance</a:t>
          </a:r>
        </a:p>
      </dsp:txBody>
      <dsp:txXfrm>
        <a:off x="227534" y="2735779"/>
        <a:ext cx="1450137" cy="620007"/>
      </dsp:txXfrm>
    </dsp:sp>
    <dsp:sp modelId="{DF3B651E-A19C-4590-89AA-3B9C95C1B747}">
      <dsp:nvSpPr>
        <dsp:cNvPr id="0" name=""/>
        <dsp:cNvSpPr/>
      </dsp:nvSpPr>
      <dsp:spPr>
        <a:xfrm>
          <a:off x="1711212" y="3520070"/>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11212" y="3621465"/>
        <a:ext cx="9192124" cy="608367"/>
      </dsp:txXfrm>
    </dsp:sp>
    <dsp:sp modelId="{4D6DA23F-1CF3-4467-88C5-D2A194CCF2F6}">
      <dsp:nvSpPr>
        <dsp:cNvPr id="0" name=""/>
        <dsp:cNvSpPr/>
      </dsp:nvSpPr>
      <dsp:spPr>
        <a:xfrm>
          <a:off x="193993" y="3582104"/>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Multi-Turn Process Guidance</a:t>
          </a:r>
        </a:p>
      </dsp:txBody>
      <dsp:txXfrm>
        <a:off x="227534" y="3615645"/>
        <a:ext cx="1450137" cy="620007"/>
      </dsp:txXfrm>
    </dsp:sp>
    <dsp:sp modelId="{4D8643C2-14A7-44D1-82B6-DF8B888FAD68}">
      <dsp:nvSpPr>
        <dsp:cNvPr id="0" name=""/>
        <dsp:cNvSpPr/>
      </dsp:nvSpPr>
      <dsp:spPr>
        <a:xfrm>
          <a:off x="1707312" y="4399936"/>
          <a:ext cx="9505591"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a:p>
      </dsp:txBody>
      <dsp:txXfrm>
        <a:off x="1707312" y="4501331"/>
        <a:ext cx="9201407" cy="608367"/>
      </dsp:txXfrm>
    </dsp:sp>
    <dsp:sp modelId="{BC61613E-1DF1-45F9-B562-B411CD72FDAA}">
      <dsp:nvSpPr>
        <dsp:cNvPr id="0" name=""/>
        <dsp:cNvSpPr/>
      </dsp:nvSpPr>
      <dsp:spPr>
        <a:xfrm>
          <a:off x="188610" y="4461970"/>
          <a:ext cx="1518702"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a:t>Multi-Turn Conversational Task Completion</a:t>
          </a:r>
        </a:p>
      </dsp:txBody>
      <dsp:txXfrm>
        <a:off x="222151" y="4495511"/>
        <a:ext cx="1451620" cy="620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5/24/2018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ocs.microsoft.com/en-us/azure/cognitive-services/LUIS/add-intents"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s://docs.microsoft.com/en-us/azure/cognitive-services/LUIS/luis-reference-prebuilt-domains" TargetMode="External"/><Relationship Id="rId4" Type="http://schemas.openxmlformats.org/officeDocument/2006/relationships/hyperlink" Target="https://docs.microsoft.com/en-us/azure/cognitive-services/LUIS/luis-concept-entity-types"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intent"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Entities are optional but highly recommended.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take action.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Entities represent data</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a:t>
            </a:r>
            <a:r>
              <a:rPr lang="en-GB" sz="1200" b="0" i="0" u="none" strike="noStrike" kern="1200" dirty="0" err="1">
                <a:solidFill>
                  <a:schemeClr val="tx1"/>
                </a:solidFill>
                <a:effectLst/>
                <a:latin typeface="+mn-lt"/>
                <a:ea typeface="+mn-ea"/>
                <a:cs typeface="+mn-cs"/>
              </a:rPr>
              <a:t>Location.Origin</a:t>
            </a:r>
            <a:r>
              <a:rPr lang="en-GB" sz="1200" b="0" i="0" u="none" strike="noStrike" kern="1200" dirty="0">
                <a:solidFill>
                  <a:schemeClr val="tx1"/>
                </a:solidFill>
                <a:effectLst/>
                <a:latin typeface="+mn-lt"/>
                <a:ea typeface="+mn-ea"/>
                <a:cs typeface="+mn-cs"/>
              </a:rPr>
              <a:t>, </a:t>
            </a:r>
            <a:r>
              <a:rPr lang="en-GB" sz="1200" b="0" i="0" u="none" strike="noStrike" kern="1200" dirty="0" err="1">
                <a:solidFill>
                  <a:schemeClr val="tx1"/>
                </a:solidFill>
                <a:effectLst/>
                <a:latin typeface="+mn-lt"/>
                <a:ea typeface="+mn-ea"/>
                <a:cs typeface="+mn-cs"/>
              </a:rPr>
              <a:t>Location.Destination</a:t>
            </a:r>
            <a:r>
              <a:rPr lang="en-GB" sz="1200" b="0" i="0" u="none" strike="noStrike" kern="1200" dirty="0">
                <a:solidFill>
                  <a:schemeClr val="tx1"/>
                </a:solidFill>
                <a:effectLst/>
                <a:latin typeface="+mn-lt"/>
                <a:ea typeface="+mn-ea"/>
                <a:cs typeface="+mn-cs"/>
              </a:rPr>
              <a:t> and Prebuilt datetimeV2 which would contain the value “New York”, “London” and “March 5” respectively.</a:t>
            </a:r>
          </a:p>
          <a:p>
            <a:endParaRPr lang="en-GB"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Entities are shared across intents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i="0" u="none" strike="noStrike"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fulfill an intent.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Types of entities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LUIS offers many types of entities as shown in the next slide</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How would entities help with the above example?</a:t>
            </a:r>
          </a:p>
          <a:p>
            <a:endParaRPr lang="en-GB" dirty="0"/>
          </a:p>
          <a:p>
            <a:r>
              <a:rPr lang="en-GB" dirty="0"/>
              <a:t>There is no right or wrong answer here.</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key points to pick up from the discussion is that students understand that:</a:t>
            </a:r>
          </a:p>
          <a:p>
            <a:endParaRPr lang="en-GB" dirty="0"/>
          </a:p>
          <a:p>
            <a:r>
              <a:rPr lang="en-GB" dirty="0"/>
              <a:t>Entities represent the data or parameter aspects of the utterance that will feed the intent.</a:t>
            </a:r>
          </a:p>
          <a:p>
            <a:r>
              <a:rPr lang="en-GB" dirty="0"/>
              <a:t>Entities are optional. </a:t>
            </a:r>
          </a:p>
          <a:p>
            <a:endParaRPr lang="en-GB" dirty="0"/>
          </a:p>
          <a:p>
            <a:r>
              <a:rPr lang="en-GB" dirty="0"/>
              <a:t>Direct the students to define useful entities that surround booking information and booking status</a:t>
            </a:r>
          </a:p>
          <a:p>
            <a:endParaRPr lang="en-GB" dirty="0"/>
          </a:p>
          <a:p>
            <a:r>
              <a:rPr lang="en-GB" dirty="0"/>
              <a:t>What other entities could be used in the area?  Booking fees, Booking prices etc.</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378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practices for managing utterances, including:</a:t>
            </a:r>
          </a:p>
          <a:p>
            <a:endParaRPr lang="en-US" dirty="0"/>
          </a:p>
          <a:p>
            <a:pPr marL="171450" indent="-171450">
              <a:buFont typeface="Arial" panose="020B0604020202020204" pitchFamily="34" charset="0"/>
              <a:buChar char="•"/>
            </a:pPr>
            <a:r>
              <a:rPr lang="en-US" dirty="0"/>
              <a:t>Utterance Design Guidance</a:t>
            </a:r>
          </a:p>
          <a:p>
            <a:pPr marL="171450" indent="-171450">
              <a:buFont typeface="Arial" panose="020B0604020202020204" pitchFamily="34" charset="0"/>
              <a:buChar char="•"/>
            </a:pPr>
            <a:r>
              <a:rPr lang="en-US" dirty="0"/>
              <a:t>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5/24/2018 12:26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err="1">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new Emulator</a:t>
            </a:r>
            <a:r>
              <a:rPr lang="en-US" sz="1200" kern="1200" dirty="0">
                <a:solidFill>
                  <a:schemeClr val="tx1"/>
                </a:solidFill>
                <a:effectLst/>
                <a:latin typeface="+mn-lt"/>
                <a:ea typeface="+mn-ea"/>
                <a:cs typeface="+mn-cs"/>
              </a:rPr>
              <a:t> for designing sample conversations.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Define a set of utterances for each of the intents in the example?</a:t>
            </a:r>
          </a:p>
          <a:p>
            <a:endParaRPr lang="en-GB" dirty="0"/>
          </a:p>
          <a:p>
            <a:r>
              <a:rPr lang="en-GB" dirty="0"/>
              <a:t>There is no right or wrong answer here.</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key points to pick up from the discussion is that students understand that:</a:t>
            </a:r>
          </a:p>
          <a:p>
            <a:endParaRPr lang="en-GB" dirty="0"/>
          </a:p>
          <a:p>
            <a:r>
              <a:rPr lang="en-US" sz="1200" b="0" i="0" u="none" strike="noStrike" kern="1200" dirty="0">
                <a:solidFill>
                  <a:schemeClr val="tx1"/>
                </a:solidFill>
                <a:effectLst/>
                <a:latin typeface="+mn-lt"/>
                <a:ea typeface="+mn-ea"/>
                <a:cs typeface="+mn-cs"/>
              </a:rPr>
              <a:t>Utterances are input from the user that your app needs to interpret.</a:t>
            </a:r>
          </a:p>
          <a:p>
            <a:r>
              <a:rPr lang="en-US" sz="1200" b="0" i="0" u="none" strike="noStrike" kern="1200" dirty="0">
                <a:solidFill>
                  <a:schemeClr val="tx1"/>
                </a:solidFill>
                <a:effectLst/>
                <a:latin typeface="+mn-lt"/>
                <a:ea typeface="+mn-ea"/>
                <a:cs typeface="+mn-cs"/>
              </a:rPr>
              <a:t>Utterances aren’t always well formed</a:t>
            </a:r>
          </a:p>
          <a:p>
            <a:r>
              <a:rPr lang="en-US" sz="1200" b="0" i="0" u="none" strike="noStrike" kern="1200" dirty="0">
                <a:solidFill>
                  <a:schemeClr val="tx1"/>
                </a:solidFill>
                <a:effectLst/>
                <a:latin typeface="+mn-lt"/>
                <a:ea typeface="+mn-ea"/>
                <a:cs typeface="+mn-cs"/>
              </a:rPr>
              <a:t>Use the language that represents the users</a:t>
            </a:r>
          </a:p>
          <a:p>
            <a:r>
              <a:rPr lang="en-US" sz="1200" b="0" i="0" u="none" strike="noStrike" kern="1200" dirty="0">
                <a:solidFill>
                  <a:schemeClr val="tx1"/>
                </a:solidFill>
                <a:effectLst/>
                <a:latin typeface="+mn-lt"/>
                <a:ea typeface="+mn-ea"/>
                <a:cs typeface="+mn-cs"/>
              </a:rPr>
              <a:t>Choose varied terminology as well as phrasing</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Answers will vary, but should consider the issue described above</a:t>
            </a:r>
            <a:endParaRPr lang="en-GB" dirty="0"/>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0660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a summary of the following:</a:t>
            </a:r>
          </a:p>
          <a:p>
            <a:endParaRPr lang="en-US" dirty="0"/>
          </a:p>
          <a:p>
            <a:pPr marL="171450" indent="-171450">
              <a:buFont typeface="Arial" panose="020B0604020202020204" pitchFamily="34" charset="0"/>
              <a:buChar char="•"/>
            </a:pPr>
            <a:r>
              <a:rPr lang="en-US" dirty="0"/>
              <a:t>Best Practices</a:t>
            </a:r>
          </a:p>
          <a:p>
            <a:pPr marL="171450" indent="-171450">
              <a:buFont typeface="Arial" panose="020B0604020202020204" pitchFamily="34" charset="0"/>
              <a:buChar char="•"/>
            </a:pPr>
            <a:r>
              <a:rPr lang="en-US" dirty="0"/>
              <a:t>Enterprise Considerations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5/24/2018 12:26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5/24/2018 12:26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6078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LUIS Domains and Intents, including:</a:t>
            </a:r>
          </a:p>
          <a:p>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Determining Intents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Bot Logic Flow – Intents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LUIS Intent Evolution/Roadmap</a:t>
            </a:r>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5/24/2018 12:26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Language Understanding (LUIS) provides </a:t>
            </a:r>
            <a:r>
              <a:rPr lang="en-US" sz="1200" b="0" i="1" u="none" strike="noStrike" kern="1200" dirty="0">
                <a:solidFill>
                  <a:schemeClr val="tx1"/>
                </a:solidFill>
                <a:effectLst/>
                <a:latin typeface="+mn-lt"/>
                <a:ea typeface="+mn-ea"/>
                <a:cs typeface="+mn-cs"/>
              </a:rPr>
              <a:t>prebuilt domains</a:t>
            </a:r>
            <a:r>
              <a:rPr lang="en-US" sz="1200" b="0" i="0" u="none" strike="noStrike" kern="1200" dirty="0">
                <a:solidFill>
                  <a:schemeClr val="tx1"/>
                </a:solidFill>
                <a:effectLst/>
                <a:latin typeface="+mn-lt"/>
                <a:ea typeface="+mn-ea"/>
                <a:cs typeface="+mn-cs"/>
              </a:rPr>
              <a:t>, which are prebuilt sets of </a:t>
            </a:r>
            <a:r>
              <a:rPr lang="en-US" sz="1200" b="0" i="0" u="sng" kern="1200" dirty="0">
                <a:solidFill>
                  <a:schemeClr val="tx1"/>
                </a:solidFill>
                <a:effectLst/>
                <a:latin typeface="+mn-lt"/>
                <a:ea typeface="+mn-ea"/>
                <a:cs typeface="+mn-cs"/>
                <a:hlinkClick r:id="rId3"/>
              </a:rPr>
              <a:t>intents</a:t>
            </a:r>
            <a:r>
              <a:rPr lang="en-US" sz="1200" b="0" i="0" u="none" strike="noStrike" kern="1200" dirty="0">
                <a:solidFill>
                  <a:schemeClr val="tx1"/>
                </a:solidFill>
                <a:effectLst/>
                <a:latin typeface="+mn-lt"/>
                <a:ea typeface="+mn-ea"/>
                <a:cs typeface="+mn-cs"/>
              </a:rPr>
              <a:t> and </a:t>
            </a:r>
            <a:r>
              <a:rPr lang="en-US" sz="1200" b="0" i="0" u="sng" kern="1200" dirty="0">
                <a:solidFill>
                  <a:schemeClr val="tx1"/>
                </a:solidFill>
                <a:effectLst/>
                <a:latin typeface="+mn-lt"/>
                <a:ea typeface="+mn-ea"/>
                <a:cs typeface="+mn-cs"/>
                <a:hlinkClick r:id="rId4"/>
              </a:rPr>
              <a:t>entities</a:t>
            </a:r>
            <a:r>
              <a:rPr lang="en-US" sz="1200" b="0" i="0" u="none" strike="noStrike" kern="1200" dirty="0">
                <a:solidFill>
                  <a:schemeClr val="tx1"/>
                </a:solidFill>
                <a:effectLst/>
                <a:latin typeface="+mn-lt"/>
                <a:ea typeface="+mn-ea"/>
                <a:cs typeface="+mn-cs"/>
              </a:rPr>
              <a:t> that work together for domains or common categories of client applications. The prebuilt domains have been pre-trained and are ready for you to add to your LUIS app. You can find a full listing of the prebuilt domains in the </a:t>
            </a:r>
            <a:r>
              <a:rPr lang="en-US" sz="1200" b="0" i="0" u="sng" kern="1200" dirty="0">
                <a:solidFill>
                  <a:schemeClr val="tx1"/>
                </a:solidFill>
                <a:effectLst/>
                <a:latin typeface="+mn-lt"/>
                <a:ea typeface="+mn-ea"/>
                <a:cs typeface="+mn-cs"/>
                <a:hlinkClick r:id="rId5"/>
              </a:rPr>
              <a:t>Prebuilt domains reference</a:t>
            </a:r>
            <a:r>
              <a:rPr lang="en-US" sz="1200" b="0" i="0" u="none" strike="noStrike" kern="1200" dirty="0">
                <a:solidFill>
                  <a:schemeClr val="tx1"/>
                </a:solidFill>
                <a:effectLst/>
                <a:latin typeface="+mn-lt"/>
                <a:ea typeface="+mn-ea"/>
                <a:cs typeface="+mn-cs"/>
              </a:rPr>
              <a:t>. The intents and entities in a prebuilt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a:t>
            </a:r>
            <a:r>
              <a:rPr lang="en-US" sz="1200" b="0" i="0" u="none" strike="noStrike" kern="1200" dirty="0" err="1">
                <a:solidFill>
                  <a:schemeClr val="tx1"/>
                </a:solidFill>
                <a:effectLst/>
                <a:latin typeface="+mn-lt"/>
                <a:ea typeface="+mn-ea"/>
                <a:cs typeface="+mn-cs"/>
              </a:rPr>
              <a:t>MakeReservation</a:t>
            </a:r>
            <a:r>
              <a:rPr lang="en-US" sz="1200" b="0" i="0" u="none" strike="noStrike" kern="1200" dirty="0">
                <a:solidFill>
                  <a:schemeClr val="tx1"/>
                </a:solidFill>
                <a:effectLst/>
                <a:latin typeface="+mn-lt"/>
                <a:ea typeface="+mn-ea"/>
                <a:cs typeface="+mn-cs"/>
              </a:rPr>
              <a:t> intent in the </a:t>
            </a:r>
            <a:r>
              <a:rPr lang="en-US" sz="1200" b="1" i="0" u="none" strike="noStrike" kern="1200" dirty="0">
                <a:solidFill>
                  <a:schemeClr val="tx1"/>
                </a:solidFill>
                <a:effectLst/>
                <a:latin typeface="+mn-lt"/>
                <a:ea typeface="+mn-ea"/>
                <a:cs typeface="+mn-cs"/>
              </a:rPr>
              <a:t>Places</a:t>
            </a:r>
            <a:r>
              <a:rPr lang="en-US" sz="1200" b="0" i="0" u="none" strike="noStrike" kern="1200" dirty="0">
                <a:solidFill>
                  <a:schemeClr val="tx1"/>
                </a:solidFill>
                <a:effectLst/>
                <a:latin typeface="+mn-lt"/>
                <a:ea typeface="+mn-ea"/>
                <a:cs typeface="+mn-cs"/>
              </a:rPr>
              <a:t> domain, then select the Cancel intent from the </a:t>
            </a:r>
            <a:r>
              <a:rPr lang="en-US" sz="1200" b="1" i="0" u="none" strike="noStrike" kern="1200" dirty="0">
                <a:solidFill>
                  <a:schemeClr val="tx1"/>
                </a:solidFill>
                <a:effectLst/>
                <a:latin typeface="+mn-lt"/>
                <a:ea typeface="+mn-ea"/>
                <a:cs typeface="+mn-cs"/>
              </a:rPr>
              <a:t>Places</a:t>
            </a:r>
            <a:r>
              <a:rPr lang="en-US" sz="1200" b="0" i="0" u="none" strike="noStrike" kern="1200" dirty="0">
                <a:solidFill>
                  <a:schemeClr val="tx1"/>
                </a:solidFill>
                <a:effectLst/>
                <a:latin typeface="+mn-lt"/>
                <a:ea typeface="+mn-ea"/>
                <a:cs typeface="+mn-cs"/>
              </a:rPr>
              <a:t> domain instead of the Cancel intent in the </a:t>
            </a:r>
            <a:r>
              <a:rPr lang="en-US" sz="1200" b="1" i="0" u="none" strike="noStrike" kern="1200" dirty="0">
                <a:solidFill>
                  <a:schemeClr val="tx1"/>
                </a:solidFill>
                <a:effectLst/>
                <a:latin typeface="+mn-lt"/>
                <a:ea typeface="+mn-ea"/>
                <a:cs typeface="+mn-cs"/>
              </a:rPr>
              <a:t>Events</a:t>
            </a:r>
            <a:r>
              <a:rPr lang="en-US" sz="1200" b="0" i="0" u="none" strike="noStrike" kern="1200" dirty="0">
                <a:solidFill>
                  <a:schemeClr val="tx1"/>
                </a:solidFill>
                <a:effectLst/>
                <a:latin typeface="+mn-lt"/>
                <a:ea typeface="+mn-ea"/>
                <a:cs typeface="+mn-cs"/>
              </a:rPr>
              <a:t> or </a:t>
            </a:r>
            <a:r>
              <a:rPr lang="en-US" sz="1200" b="1" i="0" u="none" strike="noStrike" kern="1200" dirty="0">
                <a:solidFill>
                  <a:schemeClr val="tx1"/>
                </a:solidFill>
                <a:effectLst/>
                <a:latin typeface="+mn-lt"/>
                <a:ea typeface="+mn-ea"/>
                <a:cs typeface="+mn-cs"/>
              </a:rPr>
              <a:t>Utilities</a:t>
            </a:r>
            <a:r>
              <a:rPr lang="en-US" sz="1200" b="0" i="0" u="none" strike="noStrike" kern="1200" dirty="0">
                <a:solidFill>
                  <a:schemeClr val="tx1"/>
                </a:solidFill>
                <a:effectLst/>
                <a:latin typeface="+mn-lt"/>
                <a:ea typeface="+mn-ea"/>
                <a:cs typeface="+mn-cs"/>
              </a:rPr>
              <a:t> domains.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Tip</a:t>
            </a:r>
          </a:p>
          <a:p>
            <a:r>
              <a:rPr lang="en-US" sz="1200" b="0" i="0" u="none" strike="noStrike" kern="1200" dirty="0">
                <a:solidFill>
                  <a:schemeClr val="tx1"/>
                </a:solidFill>
                <a:effectLst/>
                <a:latin typeface="+mn-lt"/>
                <a:ea typeface="+mn-ea"/>
                <a:cs typeface="+mn-cs"/>
              </a:rPr>
              <a:t>Check out the Utilities domain for prebuilt intents that you can customize for use in any domain. For example, you can add </a:t>
            </a:r>
            <a:r>
              <a:rPr lang="en-US" sz="1200" b="0" i="0" u="none" strike="noStrike" kern="1200" dirty="0" err="1">
                <a:solidFill>
                  <a:schemeClr val="tx1"/>
                </a:solidFill>
                <a:effectLst/>
                <a:latin typeface="+mn-lt"/>
                <a:ea typeface="+mn-ea"/>
                <a:cs typeface="+mn-cs"/>
              </a:rPr>
              <a:t>Utilities.Repeat</a:t>
            </a:r>
            <a:r>
              <a:rPr lang="en-US" sz="1200" b="0" i="0" u="none" strike="noStrike" kern="1200" dirty="0">
                <a:solidFill>
                  <a:schemeClr val="tx1"/>
                </a:solidFill>
                <a:effectLst/>
                <a:latin typeface="+mn-lt"/>
                <a:ea typeface="+mn-ea"/>
                <a:cs typeface="+mn-cs"/>
              </a:rPr>
              <a:t> to your app and train it recognize whatever actions user might want to repeat in your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Think about the </a:t>
            </a:r>
            <a:r>
              <a:rPr lang="en-GB" sz="1200" u="sng" kern="1200" dirty="0">
                <a:solidFill>
                  <a:schemeClr val="tx1"/>
                </a:solidFill>
                <a:effectLst/>
                <a:latin typeface="+mn-lt"/>
                <a:ea typeface="+mn-ea"/>
                <a:cs typeface="+mn-cs"/>
                <a:hlinkClick r:id="rId3"/>
              </a:rPr>
              <a:t>intents</a:t>
            </a:r>
            <a:r>
              <a:rPr lang="en-GB" sz="1200" kern="1200" dirty="0">
                <a:solidFill>
                  <a:schemeClr val="tx1"/>
                </a:solidFill>
                <a:effectLst/>
                <a:latin typeface="+mn-lt"/>
                <a:ea typeface="+mn-ea"/>
                <a:cs typeface="+mn-cs"/>
              </a:rPr>
              <a:t> that are important to your application’s task. Let's take the example of a conference app, with functions to take bookings and check the agenda at the user's conference. You can define the "</a:t>
            </a:r>
            <a:r>
              <a:rPr lang="en-GB" sz="1200" kern="1200" dirty="0" err="1">
                <a:solidFill>
                  <a:schemeClr val="tx1"/>
                </a:solidFill>
                <a:effectLst/>
                <a:latin typeface="+mn-lt"/>
                <a:ea typeface="+mn-ea"/>
                <a:cs typeface="+mn-cs"/>
              </a:rPr>
              <a:t>BookConference</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GetAgenda</a:t>
            </a:r>
            <a:r>
              <a:rPr lang="en-GB" sz="1200" kern="1200" dirty="0">
                <a:solidFill>
                  <a:schemeClr val="tx1"/>
                </a:solidFill>
                <a:effectLst/>
                <a:latin typeface="+mn-lt"/>
                <a:ea typeface="+mn-ea"/>
                <a:cs typeface="+mn-cs"/>
              </a:rPr>
              <a:t>" intents for these actions. In a more complex app with more functions, you will have more intents, and you should define them carefully so as to not be too specific. For example, “</a:t>
            </a:r>
            <a:r>
              <a:rPr lang="en-GB" sz="1200" kern="1200" dirty="0" err="1">
                <a:solidFill>
                  <a:schemeClr val="tx1"/>
                </a:solidFill>
                <a:effectLst/>
                <a:latin typeface="+mn-lt"/>
                <a:ea typeface="+mn-ea"/>
                <a:cs typeface="+mn-cs"/>
              </a:rPr>
              <a:t>GetBookingBalance</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GetBookStatus</a:t>
            </a:r>
            <a:r>
              <a:rPr lang="en-GB" sz="1200" kern="1200" dirty="0">
                <a:solidFill>
                  <a:schemeClr val="tx1"/>
                </a:solidFill>
                <a:effectLst/>
                <a:latin typeface="+mn-lt"/>
                <a:ea typeface="+mn-ea"/>
                <a:cs typeface="+mn-cs"/>
              </a:rPr>
              <a:t>" may need to be separate intents, but “</a:t>
            </a:r>
            <a:r>
              <a:rPr lang="en-GB" sz="1200" kern="1200" dirty="0" err="1">
                <a:solidFill>
                  <a:schemeClr val="tx1"/>
                </a:solidFill>
                <a:effectLst/>
                <a:latin typeface="+mn-lt"/>
                <a:ea typeface="+mn-ea"/>
                <a:cs typeface="+mn-cs"/>
              </a:rPr>
              <a:t>GetBookingBalance</a:t>
            </a:r>
            <a:r>
              <a:rPr lang="en-GB" sz="1200" kern="1200" dirty="0">
                <a:solidFill>
                  <a:schemeClr val="tx1"/>
                </a:solidFill>
                <a:effectLst/>
                <a:latin typeface="+mn-lt"/>
                <a:ea typeface="+mn-ea"/>
                <a:cs typeface="+mn-cs"/>
              </a:rPr>
              <a:t>" and “</a:t>
            </a:r>
            <a:r>
              <a:rPr lang="en-GB" sz="1200" kern="1200" dirty="0" err="1">
                <a:solidFill>
                  <a:schemeClr val="tx1"/>
                </a:solidFill>
                <a:effectLst/>
                <a:latin typeface="+mn-lt"/>
                <a:ea typeface="+mn-ea"/>
                <a:cs typeface="+mn-cs"/>
              </a:rPr>
              <a:t>GetBookStatus</a:t>
            </a:r>
            <a:r>
              <a:rPr lang="en-GB" sz="1200" kern="1200" dirty="0">
                <a:solidFill>
                  <a:schemeClr val="tx1"/>
                </a:solidFill>
                <a:effectLst/>
                <a:latin typeface="+mn-lt"/>
                <a:ea typeface="+mn-ea"/>
                <a:cs typeface="+mn-cs"/>
              </a:rPr>
              <a:t>" may be too similar.</a:t>
            </a: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Using the None Intent.</a:t>
            </a:r>
          </a:p>
          <a:p>
            <a:endParaRPr lang="en-GB" sz="120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None intent is fallback for app. The </a:t>
            </a:r>
            <a:r>
              <a:rPr lang="en-US" sz="1200" b="1" i="0" u="none" strike="noStrike" kern="1200" dirty="0">
                <a:solidFill>
                  <a:schemeClr val="tx1"/>
                </a:solidFill>
                <a:effectLst/>
                <a:latin typeface="+mn-lt"/>
                <a:ea typeface="+mn-ea"/>
                <a:cs typeface="+mn-cs"/>
              </a:rPr>
              <a:t>None</a:t>
            </a:r>
            <a:r>
              <a:rPr lang="en-US" sz="1200" b="0" i="0" u="none" strike="noStrike" kern="1200" dirty="0">
                <a:solidFill>
                  <a:schemeClr val="tx1"/>
                </a:solidFill>
                <a:effectLst/>
                <a:latin typeface="+mn-lt"/>
                <a:ea typeface="+mn-ea"/>
                <a:cs typeface="+mn-cs"/>
              </a:rPr>
              <a:t> intent is a catch-all or fallback intent. It is used to teach LUIS utterances that are not important in the app domain (subject area). </a:t>
            </a:r>
          </a:p>
          <a:p>
            <a:r>
              <a:rPr lang="en-US" sz="1200" b="0" i="0" u="none" strike="noStrike"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i="0" u="none" strike="noStrike" kern="1200" dirty="0">
                <a:solidFill>
                  <a:schemeClr val="tx1"/>
                </a:solidFill>
                <a:effectLst/>
                <a:latin typeface="+mn-lt"/>
                <a:ea typeface="+mn-ea"/>
                <a:cs typeface="+mn-cs"/>
              </a:rPr>
              <a:t>No utterances in None intent skews predictions. If you do not add any utterances for the </a:t>
            </a:r>
            <a:r>
              <a:rPr lang="en-US" sz="1200" b="1" i="0" u="none" strike="noStrike" kern="1200" dirty="0">
                <a:solidFill>
                  <a:schemeClr val="tx1"/>
                </a:solidFill>
                <a:effectLst/>
                <a:latin typeface="+mn-lt"/>
                <a:ea typeface="+mn-ea"/>
                <a:cs typeface="+mn-cs"/>
              </a:rPr>
              <a:t>None</a:t>
            </a:r>
            <a:r>
              <a:rPr lang="en-US" sz="1200" b="0" i="0" u="none" strike="noStrike" kern="1200" dirty="0">
                <a:solidFill>
                  <a:schemeClr val="tx1"/>
                </a:solidFill>
                <a:effectLst/>
                <a:latin typeface="+mn-lt"/>
                <a:ea typeface="+mn-ea"/>
                <a:cs typeface="+mn-cs"/>
              </a:rPr>
              <a:t> intent, LUIS forces an utterance that is outside the domain into one of the domain intents. This will skew the prediction scores by teaching LUIS the wrong intent for the utterance. </a:t>
            </a: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NOTE</a:t>
            </a:r>
            <a:br>
              <a:rPr lang="en-GB" sz="1200" kern="1200" dirty="0">
                <a:solidFill>
                  <a:schemeClr val="tx1"/>
                </a:solidFill>
                <a:effectLst/>
                <a:latin typeface="+mn-lt"/>
                <a:ea typeface="+mn-ea"/>
                <a:cs typeface="+mn-cs"/>
              </a:rPr>
            </a:br>
            <a:r>
              <a:rPr lang="en-GB" sz="120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slide shows an example of how you can map the use case intents to a conversation flow in more detail. The starting point for the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err="1">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a more detailed discovery of the business intents, you can augment the high level bot roadmap with greater detail to include the LUIS intents.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would be the pro’s and cons of using two LUIS intents versus one in the example on the slide?</a:t>
            </a:r>
          </a:p>
          <a:p>
            <a:endParaRPr lang="en-GB" dirty="0"/>
          </a:p>
          <a:p>
            <a:r>
              <a:rPr lang="en-GB" dirty="0"/>
              <a:t>There is no right or wrong answer here.</a:t>
            </a:r>
          </a:p>
          <a:p>
            <a:endParaRPr lang="en-GB" dirty="0"/>
          </a:p>
          <a:p>
            <a:r>
              <a:rPr lang="en-GB" dirty="0"/>
              <a:t>The key points to pick up from the discussion is that students understand that:</a:t>
            </a:r>
          </a:p>
          <a:p>
            <a:endParaRPr lang="en-GB" dirty="0"/>
          </a:p>
          <a:p>
            <a:r>
              <a:rPr lang="en-GB" dirty="0"/>
              <a:t>An intent represents the actions that the user wants to perform.</a:t>
            </a:r>
          </a:p>
          <a:p>
            <a:endParaRPr lang="en-GB" dirty="0"/>
          </a:p>
          <a:p>
            <a:r>
              <a:rPr lang="en-GB" dirty="0"/>
              <a:t>So the question that needs to be answered in the context of the discussion example is whether or not “Get Booking Balance” and “Get Booking Status” are two separate actions or could they be merged as a single action “Get Booking Information”, and secondly what is the pro and con of each approach.</a:t>
            </a:r>
          </a:p>
          <a:p>
            <a:endParaRPr lang="en-GB" dirty="0"/>
          </a:p>
          <a:p>
            <a:r>
              <a:rPr lang="en-GB" dirty="0"/>
              <a:t>Encourage the students to discuss both options and come to a conclusion.</a:t>
            </a:r>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9415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5/24/2018 12:26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5/24/2018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5/24/2018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5/24/2018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5/24/2018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5/24/2018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5/24/2018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5/24/2018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5/24/2018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5/24/2018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24/05/2018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5/24/2018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0 G:32 B:80</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16 G:124 B:16</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a:gradFill>
                      <a:gsLst>
                        <a:gs pos="10042">
                          <a:schemeClr val="tx1"/>
                        </a:gs>
                        <a:gs pos="39000">
                          <a:schemeClr val="tx1"/>
                        </a:gs>
                      </a:gsLst>
                      <a:lin ang="5400000" scaled="0"/>
                    </a:gradFill>
                    <a:ea typeface="Segoe UI" pitchFamily="34" charset="0"/>
                    <a:cs typeface="Segoe UI" pitchFamily="34" charset="0"/>
                  </a:rPr>
                  <a:t>R:</a:t>
                </a:r>
                <a:r>
                  <a:rPr lang="en-US" sz="490" baseline="0">
                    <a:gradFill>
                      <a:gsLst>
                        <a:gs pos="10042">
                          <a:schemeClr val="tx1"/>
                        </a:gs>
                        <a:gs pos="39000">
                          <a:schemeClr val="tx1"/>
                        </a:gs>
                      </a:gsLst>
                      <a:lin ang="5400000" scaled="0"/>
                    </a:gradFill>
                    <a:ea typeface="Segoe UI" pitchFamily="34" charset="0"/>
                    <a:cs typeface="Segoe UI" pitchFamily="34" charset="0"/>
                  </a:rPr>
                  <a:t>186 G:216 B:10</a:t>
                </a:r>
                <a:endParaRPr lang="en-US" sz="49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G:75 B:28</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8.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20.xml"/><Relationship Id="rId1" Type="http://schemas.openxmlformats.org/officeDocument/2006/relationships/slideLayout" Target="../slideLayouts/slideLayout5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aka.ms/icpst"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hyperlink" Target="http://aka.ms.icmp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351714749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Entities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93A044-F1C3-4258-B321-3328E047D960}"/>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14" name="Rectangle: Rounded Corners 13">
            <a:extLst>
              <a:ext uri="{FF2B5EF4-FFF2-40B4-BE49-F238E27FC236}">
                <a16:creationId xmlns:a16="http://schemas.microsoft.com/office/drawing/2014/main" id="{98CE42ED-1E27-4E05-B1F8-8BEBC6B26B40}"/>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15" name="Rectangle 14">
            <a:extLst>
              <a:ext uri="{FF2B5EF4-FFF2-40B4-BE49-F238E27FC236}">
                <a16:creationId xmlns:a16="http://schemas.microsoft.com/office/drawing/2014/main" id="{8A35E5B9-CFE9-4939-8A66-3CC6297EF056}"/>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18" name="Rectangle: Rounded Corners 17">
            <a:extLst>
              <a:ext uri="{FF2B5EF4-FFF2-40B4-BE49-F238E27FC236}">
                <a16:creationId xmlns:a16="http://schemas.microsoft.com/office/drawing/2014/main" id="{87A7DD98-4C98-4027-A053-E782A3EC975C}"/>
              </a:ext>
            </a:extLst>
          </p:cNvPr>
          <p:cNvSpPr/>
          <p:nvPr/>
        </p:nvSpPr>
        <p:spPr>
          <a:xfrm>
            <a:off x="5410476" y="2780511"/>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21" name="Rectangle: Rounded Corners 20">
            <a:extLst>
              <a:ext uri="{FF2B5EF4-FFF2-40B4-BE49-F238E27FC236}">
                <a16:creationId xmlns:a16="http://schemas.microsoft.com/office/drawing/2014/main" id="{F289537F-C81E-4652-B71A-AB8335AA2F6B}"/>
              </a:ext>
            </a:extLst>
          </p:cNvPr>
          <p:cNvSpPr/>
          <p:nvPr/>
        </p:nvSpPr>
        <p:spPr>
          <a:xfrm>
            <a:off x="5988040" y="3717227"/>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22" name="Rectangle 21">
            <a:extLst>
              <a:ext uri="{FF2B5EF4-FFF2-40B4-BE49-F238E27FC236}">
                <a16:creationId xmlns:a16="http://schemas.microsoft.com/office/drawing/2014/main" id="{E289A4EE-A77E-486B-8429-EB457C0CD2C5}"/>
              </a:ext>
            </a:extLst>
          </p:cNvPr>
          <p:cNvSpPr/>
          <p:nvPr/>
        </p:nvSpPr>
        <p:spPr>
          <a:xfrm>
            <a:off x="3647001" y="4748205"/>
            <a:ext cx="6151828"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How would entities help with the intent show in the example above?</a:t>
            </a:r>
          </a:p>
        </p:txBody>
      </p:sp>
    </p:spTree>
    <p:extLst>
      <p:ext uri="{BB962C8B-B14F-4D97-AF65-F5344CB8AC3E}">
        <p14:creationId xmlns:p14="http://schemas.microsoft.com/office/powerpoint/2010/main" val="2691483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a:t>
            </a:r>
            <a:r>
              <a:rPr lang="en-US" sz="2400" dirty="0" err="1">
                <a:solidFill>
                  <a:prstClr val="black"/>
                </a:solidFill>
              </a:rPr>
              <a:t>infotmation</a:t>
            </a:r>
            <a:endParaRPr lang="en-US" sz="2400" dirty="0">
              <a:solidFill>
                <a:prstClr val="black"/>
              </a:solidFill>
            </a:endParaRPr>
          </a:p>
        </p:txBody>
      </p:sp>
    </p:spTree>
    <p:extLst>
      <p:ext uri="{BB962C8B-B14F-4D97-AF65-F5344CB8AC3E}">
        <p14:creationId xmlns:p14="http://schemas.microsoft.com/office/powerpoint/2010/main" val="2440584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a:t>
            </a:r>
            <a:r>
              <a:rPr lang="en-US" sz="3200" dirty="0" err="1">
                <a:solidFill>
                  <a:prstClr val="black"/>
                </a:solidFill>
                <a:latin typeface="Calibri" panose="020F0502020204030204"/>
              </a:rPr>
              <a:t>utterences</a:t>
            </a:r>
            <a:r>
              <a:rPr lang="en-US" sz="3200" dirty="0">
                <a:solidFill>
                  <a:prstClr val="black"/>
                </a:solidFill>
                <a:latin typeface="Calibri" panose="020F0502020204030204"/>
              </a:rPr>
              <a:t>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5990227"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Defining Utterances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lvl="0" defTabSz="1219170">
              <a:defRPr/>
            </a:pPr>
            <a:r>
              <a:rPr lang="en-US" sz="1200" dirty="0">
                <a:solidFill>
                  <a:prstClr val="black"/>
                </a:solidFill>
                <a:latin typeface="Segoe UI Light" panose="020B0502040204020203" pitchFamily="34" charset="0"/>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Light"/>
                <a:ea typeface="+mn-ea"/>
                <a:cs typeface="+mn-cs"/>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Segoe UI Light"/>
              </a:rPr>
              <a:t>Utterances</a:t>
            </a:r>
            <a:endParaRPr kumimoji="0" lang="en-US" sz="16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39" name="Rectangle 38">
            <a:extLst>
              <a:ext uri="{FF2B5EF4-FFF2-40B4-BE49-F238E27FC236}">
                <a16:creationId xmlns:a16="http://schemas.microsoft.com/office/drawing/2014/main" id="{327F37A9-D4B7-4D75-A9CF-C499BEE79225}"/>
              </a:ext>
            </a:extLst>
          </p:cNvPr>
          <p:cNvSpPr/>
          <p:nvPr/>
        </p:nvSpPr>
        <p:spPr>
          <a:xfrm>
            <a:off x="3647001" y="4748205"/>
            <a:ext cx="6151828" cy="1426031"/>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Separate into four groups, and define a set of utterances for each of the intents. </a:t>
            </a:r>
            <a:r>
              <a:rPr lang="en-US" sz="2800" b="1" spc="-133" dirty="0">
                <a:solidFill>
                  <a:srgbClr val="273160"/>
                </a:solidFill>
                <a:latin typeface="Segoe UI" panose="020B0502040204020203" pitchFamily="34" charset="0"/>
                <a:cs typeface="Segoe UI" panose="020B0502040204020203" pitchFamily="34" charset="0"/>
              </a:rPr>
              <a:t>Your instructor will bring you back to discuss your answers?</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946069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90311" y="1122363"/>
            <a:ext cx="12372622"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2223910" y="5135472"/>
            <a:ext cx="7563555" cy="1200329"/>
          </a:xfrm>
          <a:prstGeom prst="rect">
            <a:avLst/>
          </a:prstGeom>
        </p:spPr>
        <p:txBody>
          <a:bodyPr wrap="square">
            <a:spAutoFit/>
          </a:bodyPr>
          <a:lstStyle/>
          <a:p>
            <a:r>
              <a:rPr lang="en-US"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dirty="0"/>
          </a:p>
        </p:txBody>
      </p:sp>
    </p:spTree>
    <p:extLst>
      <p:ext uri="{BB962C8B-B14F-4D97-AF65-F5344CB8AC3E}">
        <p14:creationId xmlns:p14="http://schemas.microsoft.com/office/powerpoint/2010/main" val="1599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the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2055114"/>
          </a:xfrm>
        </p:spPr>
        <p:txBody>
          <a:bodyPr/>
          <a:lstStyle/>
          <a:p>
            <a:r>
              <a:rPr lang="en-US" dirty="0"/>
              <a:t>GitHub resources: </a:t>
            </a:r>
            <a:r>
              <a:rPr lang="en-US" u="sng" dirty="0">
                <a:hlinkClick r:id="rId3"/>
              </a:rPr>
              <a:t>http://aka.ms/icpst</a:t>
            </a:r>
            <a:endParaRPr lang="en-US" dirty="0"/>
          </a:p>
          <a:p>
            <a:r>
              <a:rPr lang="en-US" dirty="0"/>
              <a:t>Microsoft Partner: </a:t>
            </a:r>
            <a:r>
              <a:rPr lang="en-US" u="sng" dirty="0">
                <a:hlinkClick r:id="rId4"/>
              </a:rPr>
              <a:t>http://aka.ms.icmpn</a:t>
            </a:r>
            <a:endParaRPr lang="en-US" dirty="0"/>
          </a:p>
          <a:p>
            <a:pPr marL="333032" indent="-333032">
              <a:buFont typeface="Arial" panose="020B0604020202020204" pitchFamily="34" charset="0"/>
              <a:buChar char="•"/>
            </a:pP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84581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3317449" y="362434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a:t>
            </a:r>
            <a:endParaRPr lang="en-US" sz="1067"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62434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3317448" y="4162883"/>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3317448" y="4670153"/>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3317447" y="524210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8025623" y="361658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424061" y="415542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424061" y="3600011"/>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3317448" y="5853737"/>
            <a:ext cx="8180832"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8025622" y="415542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algn="ctr" defTabSz="1219170"/>
            <a:r>
              <a:rPr lang="en-US" sz="1600">
                <a:solidFill>
                  <a:prstClr val="black"/>
                </a:solidFill>
                <a:latin typeface="Segoe UI Light"/>
              </a:rPr>
              <a:t>Top Intents</a:t>
            </a:r>
          </a:p>
          <a:p>
            <a:pPr algn="ctr" defTabSz="1219170"/>
            <a:r>
              <a:rPr lang="en-US" sz="160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algn="ctr" defTabSz="1219170"/>
            <a:r>
              <a:rPr lang="en-US" sz="1600">
                <a:solidFill>
                  <a:prstClr val="black"/>
                </a:solidFill>
                <a:latin typeface="Segoe UI Light"/>
              </a:rPr>
              <a:t>One-Turn Intelligent Response</a:t>
            </a:r>
          </a:p>
          <a:p>
            <a:pPr algn="ctr" defTabSz="1219170"/>
            <a:r>
              <a:rPr lang="en-US" sz="160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algn="ctr" defTabSz="1219170"/>
            <a:r>
              <a:rPr lang="en-US" sz="1600">
                <a:solidFill>
                  <a:prstClr val="black"/>
                </a:solidFill>
                <a:latin typeface="Segoe UI Light"/>
              </a:rPr>
              <a:t>Multi-Turn Process Guidance</a:t>
            </a:r>
          </a:p>
          <a:p>
            <a:pPr algn="ctr" defTabSz="1219170"/>
            <a:r>
              <a:rPr lang="en-US" sz="160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algn="ctr" defTabSz="1219170"/>
            <a:r>
              <a:rPr lang="en-US" sz="160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a:t>
            </a:r>
            <a:r>
              <a:rPr lang="en-US" sz="1600" dirty="0" err="1">
                <a:solidFill>
                  <a:prstClr val="black"/>
                </a:solidFill>
                <a:latin typeface="Segoe UI Light"/>
              </a:rPr>
              <a:t>QnA</a:t>
            </a:r>
            <a:r>
              <a:rPr lang="en-US" sz="1600" dirty="0">
                <a:solidFill>
                  <a:prstClr val="black"/>
                </a:solidFill>
                <a:latin typeface="Segoe UI Light"/>
              </a:rPr>
              <a:t>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algn="ctr" defTabSz="1219170"/>
            <a:r>
              <a:rPr lang="en-US" sz="1600" dirty="0">
                <a:solidFill>
                  <a:prstClr val="black"/>
                </a:solidFill>
                <a:latin typeface="Segoe UI Light"/>
              </a:rPr>
              <a:t>Additional Intents</a:t>
            </a:r>
          </a:p>
          <a:p>
            <a:pPr algn="ct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a:solidFill>
                  <a:prstClr val="black">
                    <a:lumMod val="50000"/>
                    <a:lumOff val="50000"/>
                  </a:prstClr>
                </a:solidFill>
                <a:latin typeface="Segoe UI Light"/>
              </a:rPr>
              <a:t>QnA Confidence Logic</a:t>
            </a:r>
          </a:p>
          <a:p>
            <a:pPr defTabSz="1219170"/>
            <a:r>
              <a:rPr lang="en-US" sz="1467">
                <a:solidFill>
                  <a:prstClr val="black">
                    <a:lumMod val="50000"/>
                    <a:lumOff val="50000"/>
                  </a:prstClr>
                </a:solidFill>
                <a:latin typeface="Segoe UI Light"/>
              </a:rPr>
              <a:t>0.3 or less (Closing dialog)</a:t>
            </a:r>
          </a:p>
          <a:p>
            <a:pPr defTabSz="1219170"/>
            <a:r>
              <a:rPr lang="en-US" sz="1467">
                <a:solidFill>
                  <a:prstClr val="black">
                    <a:lumMod val="50000"/>
                    <a:lumOff val="50000"/>
                  </a:prstClr>
                </a:solidFill>
                <a:latin typeface="Segoe UI Light"/>
              </a:rPr>
              <a:t>0.3-0.5 (Confirm dialog)</a:t>
            </a:r>
          </a:p>
          <a:p>
            <a:pPr defTabSz="1219170"/>
            <a:r>
              <a:rPr lang="en-US" sz="1467">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b="1" dirty="0">
                <a:solidFill>
                  <a:prstClr val="black"/>
                </a:solidFill>
                <a:latin typeface="Segoe UI Light"/>
              </a:rPr>
              <a:t>Event</a:t>
            </a:r>
            <a:r>
              <a:rPr lang="en-US" sz="1067" dirty="0">
                <a:solidFill>
                  <a:prstClr val="black"/>
                </a:solidFill>
                <a:latin typeface="Segoe UI Light"/>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algn="ctr" defTabSz="1219170"/>
            <a:r>
              <a:rPr lang="en-US" sz="1600" dirty="0">
                <a:solidFill>
                  <a:prstClr val="black"/>
                </a:solidFill>
                <a:latin typeface="Segoe UI Light"/>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algn="ct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algn="ctr" defTabSz="1219170"/>
            <a:r>
              <a:rPr lang="en-US" sz="1600">
                <a:solidFill>
                  <a:prstClr val="black"/>
                </a:solidFill>
                <a:latin typeface="Segoe UI Light"/>
              </a:rPr>
              <a:t>One-Turn Intelligent Response</a:t>
            </a:r>
          </a:p>
          <a:p>
            <a:pPr algn="ctr" defTabSz="1219170"/>
            <a:r>
              <a:rPr lang="en-US" sz="1600">
                <a:solidFill>
                  <a:prstClr val="black"/>
                </a:solidFill>
                <a:latin typeface="Segoe UI Light"/>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algn="ctr" defTabSz="1219170"/>
            <a:r>
              <a:rPr lang="en-US" sz="1600">
                <a:solidFill>
                  <a:prstClr val="black"/>
                </a:solidFill>
                <a:latin typeface="Segoe UI Light"/>
              </a:rPr>
              <a:t>Multi-Turn Process Guidance</a:t>
            </a:r>
          </a:p>
          <a:p>
            <a:pPr algn="ctr" defTabSz="1219170"/>
            <a:r>
              <a:rPr lang="en-US" sz="1600">
                <a:solidFill>
                  <a:prstClr val="black"/>
                </a:solidFill>
                <a:latin typeface="Segoe UI Light"/>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algn="ctr" defTabSz="1219170"/>
            <a:r>
              <a:rPr lang="en-US" sz="1600">
                <a:solidFill>
                  <a:prstClr val="black"/>
                </a:solidFill>
                <a:latin typeface="Segoe UI Light"/>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a:t>
            </a:r>
            <a:r>
              <a:rPr lang="en-US" sz="1600" dirty="0" err="1">
                <a:solidFill>
                  <a:prstClr val="black"/>
                </a:solidFill>
                <a:latin typeface="Segoe UI Light"/>
              </a:rPr>
              <a:t>QnA</a:t>
            </a:r>
            <a:r>
              <a:rPr lang="en-US" sz="1600" dirty="0">
                <a:solidFill>
                  <a:prstClr val="black"/>
                </a:solidFill>
                <a:latin typeface="Segoe UI Light"/>
              </a:rPr>
              <a:t>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17476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5604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454390"/>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1611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0116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01169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301438"/>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4489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558466"/>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1735435"/>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174763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2409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2644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2600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3254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459730"/>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one intent, or multiple intents. That is the question. </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27540" y="3728284"/>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3982671" y="371911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Intents</a:t>
            </a:r>
          </a:p>
        </p:txBody>
      </p:sp>
      <p:sp>
        <p:nvSpPr>
          <p:cNvPr id="16" name="Rectangle: Rounded Corners 15">
            <a:extLst>
              <a:ext uri="{FF2B5EF4-FFF2-40B4-BE49-F238E27FC236}">
                <a16:creationId xmlns:a16="http://schemas.microsoft.com/office/drawing/2014/main" id="{66D85CFB-20C7-4B80-8204-9CD214140F1A}"/>
              </a:ext>
            </a:extLst>
          </p:cNvPr>
          <p:cNvSpPr/>
          <p:nvPr/>
        </p:nvSpPr>
        <p:spPr>
          <a:xfrm>
            <a:off x="7852808"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17" name="Rectangle: Rounded Corners 16">
            <a:extLst>
              <a:ext uri="{FF2B5EF4-FFF2-40B4-BE49-F238E27FC236}">
                <a16:creationId xmlns:a16="http://schemas.microsoft.com/office/drawing/2014/main" id="{21881FDB-29C8-4E8B-9747-196263C66506}"/>
              </a:ext>
            </a:extLst>
          </p:cNvPr>
          <p:cNvSpPr/>
          <p:nvPr/>
        </p:nvSpPr>
        <p:spPr>
          <a:xfrm>
            <a:off x="8530090" y="373087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18" name="Rectangle 17">
            <a:extLst>
              <a:ext uri="{FF2B5EF4-FFF2-40B4-BE49-F238E27FC236}">
                <a16:creationId xmlns:a16="http://schemas.microsoft.com/office/drawing/2014/main" id="{AE629BA2-95B9-4344-B3C9-694192A72800}"/>
              </a:ext>
            </a:extLst>
          </p:cNvPr>
          <p:cNvSpPr/>
          <p:nvPr/>
        </p:nvSpPr>
        <p:spPr>
          <a:xfrm>
            <a:off x="1299057" y="4851891"/>
            <a:ext cx="9237191"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What would be the pro’s and cons of using two LUIS intents</a:t>
            </a:r>
          </a:p>
          <a:p>
            <a:pPr marL="0" marR="0" lvl="0" indent="0" algn="l" defTabSz="1219170" rtl="0" eaLnBrk="1" fontAlgn="auto" latinLnBrk="0" hangingPunct="1">
              <a:lnSpc>
                <a:spcPts val="2600"/>
              </a:lnSpc>
              <a:spcBef>
                <a:spcPts val="0"/>
              </a:spcBef>
              <a:spcAft>
                <a:spcPts val="0"/>
              </a:spcAft>
              <a:buClrTx/>
              <a:buSzTx/>
              <a:buFontTx/>
              <a:buNone/>
              <a:tabLst/>
              <a:defRPr/>
            </a:pPr>
            <a:r>
              <a:rPr lang="en-US" sz="2800" b="1" spc="-133" dirty="0">
                <a:solidFill>
                  <a:srgbClr val="273160"/>
                </a:solidFill>
                <a:latin typeface="Segoe UI" panose="020B0502040204020203" pitchFamily="34" charset="0"/>
                <a:cs typeface="Segoe UI" panose="020B0502040204020203" pitchFamily="34" charset="0"/>
              </a:rPr>
              <a:t>versus one in the example above?</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39753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3" grpId="0"/>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Props1.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3.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1592</TotalTime>
  <Words>3931</Words>
  <Application>Microsoft Office PowerPoint</Application>
  <PresentationFormat>Widescreen</PresentationFormat>
  <Paragraphs>491</Paragraphs>
  <Slides>23</Slides>
  <Notes>23</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23</vt:i4>
      </vt:variant>
    </vt:vector>
  </HeadingPairs>
  <TitlesOfParts>
    <vt:vector size="41"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PowerPoint Presentation</vt:lpstr>
      <vt:lpstr>Designing Entities</vt:lpstr>
      <vt:lpstr>PowerPoint Presentation</vt:lpstr>
      <vt:lpstr>PowerPoint Presentation</vt:lpstr>
      <vt:lpstr>PowerPoint Presentation</vt:lpstr>
      <vt:lpstr>Managing Utterances</vt:lpstr>
      <vt:lpstr>PowerPoint Presentation</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141</cp:revision>
  <dcterms:modified xsi:type="dcterms:W3CDTF">2018-05-24T12:53:07Z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